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media2.mov" ContentType="video/unknown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" name="Shape 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hape 2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Live Demo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 Title"/>
          <p:cNvSpPr txBox="1"/>
          <p:nvPr>
            <p:ph type="body" sz="quarter" idx="21" hasCustomPrompt="1"/>
          </p:nvPr>
        </p:nvSpPr>
        <p:spPr>
          <a:xfrm>
            <a:off x="2628569" y="6979918"/>
            <a:ext cx="13935363" cy="15281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6000">
                <a:solidFill>
                  <a:srgbClr val="929292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Sub Title</a:t>
            </a:r>
          </a:p>
        </p:txBody>
      </p:sp>
      <p:sp>
        <p:nvSpPr>
          <p:cNvPr id="16" name="Presentation Title"/>
          <p:cNvSpPr txBox="1"/>
          <p:nvPr>
            <p:ph type="body" sz="quarter" idx="22" hasCustomPrompt="1"/>
          </p:nvPr>
        </p:nvSpPr>
        <p:spPr>
          <a:xfrm>
            <a:off x="2590131" y="5904456"/>
            <a:ext cx="17522162" cy="15281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9000">
                <a:solidFill>
                  <a:srgbClr val="FFFFFF"/>
                </a:solidFill>
                <a:latin typeface="+mj-lt"/>
                <a:ea typeface="+mj-ea"/>
                <a:cs typeface="+mj-cs"/>
                <a:sym typeface="Berthold Akzidenz-Grotesk Medium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7" name="Title"/>
          <p:cNvSpPr/>
          <p:nvPr>
            <p:ph type="body" sz="quarter" idx="23"/>
          </p:nvPr>
        </p:nvSpPr>
        <p:spPr>
          <a:xfrm>
            <a:off x="2590131" y="5242407"/>
            <a:ext cx="17522163" cy="560450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b="1" sz="3000"/>
            </a:lvl1pPr>
          </a:lstStyle>
          <a:p>
            <a:pPr/>
            <a:r>
              <a:t>Title</a:t>
            </a:r>
          </a:p>
        </p:txBody>
      </p:sp>
      <p:sp>
        <p:nvSpPr>
          <p:cNvPr id="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"/>
          <p:cNvGrpSpPr/>
          <p:nvPr/>
        </p:nvGrpSpPr>
        <p:grpSpPr>
          <a:xfrm>
            <a:off x="-149321" y="0"/>
            <a:ext cx="24551648" cy="13716001"/>
            <a:chOff x="0" y="0"/>
            <a:chExt cx="24551647" cy="13716000"/>
          </a:xfrm>
        </p:grpSpPr>
        <p:pic>
          <p:nvPicPr>
            <p:cNvPr id="25" name="Keynote background_new.png" descr="Keynote background_new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8645" y="0"/>
              <a:ext cx="24003003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" name="Rectangle"/>
            <p:cNvSpPr/>
            <p:nvPr/>
          </p:nvSpPr>
          <p:spPr>
            <a:xfrm>
              <a:off x="0" y="1013"/>
              <a:ext cx="17396698" cy="13713974"/>
            </a:xfrm>
            <a:prstGeom prst="rect">
              <a:avLst/>
            </a:prstGeom>
            <a:gradFill flip="none" rotWithShape="1">
              <a:gsLst>
                <a:gs pos="48197">
                  <a:srgbClr val="000000"/>
                </a:gs>
                <a:gs pos="75455">
                  <a:srgbClr val="000000">
                    <a:alpha val="86890"/>
                  </a:srgbClr>
                </a:gs>
                <a:gs pos="81450">
                  <a:srgbClr val="000000">
                    <a:alpha val="7378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-91" t="50000" r="100091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8" name="Rectangle"/>
          <p:cNvSpPr/>
          <p:nvPr/>
        </p:nvSpPr>
        <p:spPr>
          <a:xfrm>
            <a:off x="0" y="6583657"/>
            <a:ext cx="24384001" cy="70855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2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70760" y="12344461"/>
            <a:ext cx="2753284" cy="939744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Body Level One…"/>
          <p:cNvSpPr txBox="1"/>
          <p:nvPr>
            <p:ph type="body" idx="1"/>
          </p:nvPr>
        </p:nvSpPr>
        <p:spPr>
          <a:xfrm>
            <a:off x="829143" y="7052116"/>
            <a:ext cx="22275402" cy="6352415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0"/>
              </a:spcBef>
              <a:buClrTx/>
              <a:buSzPct val="30000"/>
              <a:buBlip>
                <a:blip r:embed="rId4"/>
              </a:buBlip>
              <a:defRPr sz="4800">
                <a:latin typeface="+mn-lt"/>
                <a:ea typeface="+mn-ea"/>
                <a:cs typeface="+mn-cs"/>
                <a:sym typeface="Berthold Akzidenz-Grotesk Regular"/>
              </a:defRPr>
            </a:lvl1pPr>
            <a:lvl2pPr marL="0" indent="635000">
              <a:spcBef>
                <a:spcPts val="900"/>
              </a:spcBef>
              <a:buSzTx/>
              <a:buNone/>
              <a:defRPr sz="4000">
                <a:latin typeface="+mn-lt"/>
                <a:ea typeface="+mn-ea"/>
                <a:cs typeface="+mn-cs"/>
                <a:sym typeface="Berthold Akzidenz-Grotesk Regular"/>
              </a:defRPr>
            </a:lvl2pPr>
            <a:lvl3pPr marL="1746250" indent="-476250">
              <a:spcBef>
                <a:spcPts val="900"/>
              </a:spcBef>
              <a:buClr>
                <a:srgbClr val="000000"/>
              </a:buClr>
              <a:buChar char="-"/>
              <a:defRPr sz="3600">
                <a:latin typeface="+mn-lt"/>
                <a:ea typeface="+mn-ea"/>
                <a:cs typeface="+mn-cs"/>
                <a:sym typeface="Berthold Akzidenz-Grotesk Regular"/>
              </a:defRPr>
            </a:lvl3pPr>
            <a:lvl4pPr marL="0" indent="1905000">
              <a:spcBef>
                <a:spcPts val="900"/>
              </a:spcBef>
              <a:buClrTx/>
              <a:buSzTx/>
              <a:buNone/>
              <a:defRPr sz="3000">
                <a:latin typeface="+mn-lt"/>
                <a:ea typeface="+mn-ea"/>
                <a:cs typeface="+mn-cs"/>
                <a:sym typeface="Berthold Akzidenz-Grotesk Regular"/>
              </a:defRPr>
            </a:lvl4pPr>
            <a:lvl5pPr marL="2897187" indent="-357187">
              <a:spcBef>
                <a:spcPts val="900"/>
              </a:spcBef>
              <a:buClrTx/>
              <a:buSzPct val="30000"/>
              <a:buBlip>
                <a:blip r:embed="rId5"/>
              </a:buBlip>
              <a:defRPr sz="2700">
                <a:latin typeface="+mn-lt"/>
                <a:ea typeface="+mn-ea"/>
                <a:cs typeface="+mn-cs"/>
                <a:sym typeface="Berthold Akzidenz-Grotesk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Topic"/>
          <p:cNvSpPr txBox="1"/>
          <p:nvPr>
            <p:ph type="body" sz="quarter" idx="21" hasCustomPrompt="1"/>
          </p:nvPr>
        </p:nvSpPr>
        <p:spPr>
          <a:xfrm>
            <a:off x="1117031" y="2272011"/>
            <a:ext cx="12137842" cy="10033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6000">
                <a:solidFill>
                  <a:srgbClr val="929292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32" name="Sub Topic"/>
          <p:cNvSpPr txBox="1"/>
          <p:nvPr>
            <p:ph type="body" sz="quarter" idx="22" hasCustomPrompt="1"/>
          </p:nvPr>
        </p:nvSpPr>
        <p:spPr>
          <a:xfrm>
            <a:off x="1117031" y="3198239"/>
            <a:ext cx="12017655" cy="19050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Sub Topic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"/>
          <p:cNvGrpSpPr/>
          <p:nvPr/>
        </p:nvGrpSpPr>
        <p:grpSpPr>
          <a:xfrm>
            <a:off x="-149321" y="0"/>
            <a:ext cx="24551648" cy="13716001"/>
            <a:chOff x="0" y="0"/>
            <a:chExt cx="24551647" cy="13716000"/>
          </a:xfrm>
        </p:grpSpPr>
        <p:pic>
          <p:nvPicPr>
            <p:cNvPr id="40" name="Keynote background_new.png" descr="Keynote background_new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8645" y="0"/>
              <a:ext cx="24003003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" name="Rectangle"/>
            <p:cNvSpPr/>
            <p:nvPr/>
          </p:nvSpPr>
          <p:spPr>
            <a:xfrm>
              <a:off x="0" y="1013"/>
              <a:ext cx="17396698" cy="13713974"/>
            </a:xfrm>
            <a:prstGeom prst="rect">
              <a:avLst/>
            </a:prstGeom>
            <a:gradFill flip="none" rotWithShape="1">
              <a:gsLst>
                <a:gs pos="48197">
                  <a:srgbClr val="000000"/>
                </a:gs>
                <a:gs pos="75455">
                  <a:srgbClr val="000000">
                    <a:alpha val="86890"/>
                  </a:srgbClr>
                </a:gs>
                <a:gs pos="81450">
                  <a:srgbClr val="000000">
                    <a:alpha val="7378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-91" t="50000" r="100091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43" name="Rectangle"/>
          <p:cNvSpPr/>
          <p:nvPr/>
        </p:nvSpPr>
        <p:spPr>
          <a:xfrm>
            <a:off x="0" y="6583657"/>
            <a:ext cx="24384001" cy="70855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2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70760" y="12344461"/>
            <a:ext cx="2753284" cy="939744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Topic"/>
          <p:cNvSpPr txBox="1"/>
          <p:nvPr>
            <p:ph type="body" sz="quarter" idx="21" hasCustomPrompt="1"/>
          </p:nvPr>
        </p:nvSpPr>
        <p:spPr>
          <a:xfrm>
            <a:off x="7282603" y="8375830"/>
            <a:ext cx="9818794" cy="14605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9000">
                <a:latin typeface="+mj-lt"/>
                <a:ea typeface="+mj-ea"/>
                <a:cs typeface="+mj-cs"/>
                <a:sym typeface="Berthold Akzidenz-Grotesk Medium"/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46" name="Sub Topic"/>
          <p:cNvSpPr txBox="1"/>
          <p:nvPr>
            <p:ph type="body" sz="quarter" idx="22" hasCustomPrompt="1"/>
          </p:nvPr>
        </p:nvSpPr>
        <p:spPr>
          <a:xfrm>
            <a:off x="6183172" y="9732274"/>
            <a:ext cx="12017656" cy="19050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6000">
                <a:solidFill>
                  <a:srgbClr val="929292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Sub Topic</a:t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ll Black">
    <p:bg>
      <p:bgPr>
        <a:gradFill flip="none" rotWithShape="1">
          <a:gsLst>
            <a:gs pos="0">
              <a:srgbClr val="1B3246"/>
            </a:gs>
            <a:gs pos="47753">
              <a:srgbClr val="111B24"/>
            </a:gs>
            <a:gs pos="100000">
              <a:srgbClr val="080301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RTW Logo White.svg" descr="RTW Logo White.svg"/>
          <p:cNvPicPr>
            <a:picLocks noChangeAspect="1"/>
          </p:cNvPicPr>
          <p:nvPr/>
        </p:nvPicPr>
        <p:blipFill>
          <a:blip r:embed="rId2">
            <a:alphaModFix amt="87915"/>
            <a:extLst/>
          </a:blip>
          <a:stretch>
            <a:fillRect/>
          </a:stretch>
        </p:blipFill>
        <p:spPr>
          <a:xfrm>
            <a:off x="21170900" y="12344400"/>
            <a:ext cx="2755900" cy="940637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"/>
          <p:cNvGrpSpPr/>
          <p:nvPr/>
        </p:nvGrpSpPr>
        <p:grpSpPr>
          <a:xfrm>
            <a:off x="-149321" y="0"/>
            <a:ext cx="24551648" cy="13716001"/>
            <a:chOff x="0" y="0"/>
            <a:chExt cx="24551647" cy="13716000"/>
          </a:xfrm>
        </p:grpSpPr>
        <p:pic>
          <p:nvPicPr>
            <p:cNvPr id="62" name="Keynote background_new.png" descr="Keynote background_new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8645" y="0"/>
              <a:ext cx="24003003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" name="Rectangle"/>
            <p:cNvSpPr/>
            <p:nvPr/>
          </p:nvSpPr>
          <p:spPr>
            <a:xfrm>
              <a:off x="0" y="1013"/>
              <a:ext cx="17396698" cy="13713974"/>
            </a:xfrm>
            <a:prstGeom prst="rect">
              <a:avLst/>
            </a:prstGeom>
            <a:gradFill flip="none" rotWithShape="1">
              <a:gsLst>
                <a:gs pos="48197">
                  <a:srgbClr val="000000"/>
                </a:gs>
                <a:gs pos="75455">
                  <a:srgbClr val="000000">
                    <a:alpha val="86890"/>
                  </a:srgbClr>
                </a:gs>
                <a:gs pos="81450">
                  <a:srgbClr val="000000">
                    <a:alpha val="7378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-91" t="50000" r="100091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65" name="Rectangle"/>
          <p:cNvSpPr/>
          <p:nvPr/>
        </p:nvSpPr>
        <p:spPr>
          <a:xfrm>
            <a:off x="0" y="6583657"/>
            <a:ext cx="24384001" cy="70855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2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70760" y="12344461"/>
            <a:ext cx="2753284" cy="939744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Body Level One…"/>
          <p:cNvSpPr txBox="1"/>
          <p:nvPr>
            <p:ph type="body" idx="1"/>
          </p:nvPr>
        </p:nvSpPr>
        <p:spPr>
          <a:xfrm>
            <a:off x="829143" y="7052116"/>
            <a:ext cx="22275402" cy="6352415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0"/>
              </a:spcBef>
              <a:buClrTx/>
              <a:buSzPct val="30000"/>
              <a:buBlip>
                <a:blip r:embed="rId4"/>
              </a:buBlip>
              <a:defRPr sz="4800">
                <a:latin typeface="+mn-lt"/>
                <a:ea typeface="+mn-ea"/>
                <a:cs typeface="+mn-cs"/>
                <a:sym typeface="Berthold Akzidenz-Grotesk Regular"/>
              </a:defRPr>
            </a:lvl1pPr>
            <a:lvl2pPr marL="0" indent="635000">
              <a:spcBef>
                <a:spcPts val="900"/>
              </a:spcBef>
              <a:buSzTx/>
              <a:buNone/>
              <a:defRPr sz="4000">
                <a:latin typeface="+mn-lt"/>
                <a:ea typeface="+mn-ea"/>
                <a:cs typeface="+mn-cs"/>
                <a:sym typeface="Berthold Akzidenz-Grotesk Regular"/>
              </a:defRPr>
            </a:lvl2pPr>
            <a:lvl3pPr marL="1746250" indent="-476250">
              <a:spcBef>
                <a:spcPts val="900"/>
              </a:spcBef>
              <a:buClr>
                <a:srgbClr val="000000"/>
              </a:buClr>
              <a:buChar char="-"/>
              <a:defRPr sz="3600">
                <a:latin typeface="+mn-lt"/>
                <a:ea typeface="+mn-ea"/>
                <a:cs typeface="+mn-cs"/>
                <a:sym typeface="Berthold Akzidenz-Grotesk Regular"/>
              </a:defRPr>
            </a:lvl3pPr>
            <a:lvl4pPr marL="0" indent="1905000">
              <a:spcBef>
                <a:spcPts val="900"/>
              </a:spcBef>
              <a:buClrTx/>
              <a:buSzTx/>
              <a:buNone/>
              <a:defRPr sz="3000">
                <a:latin typeface="+mn-lt"/>
                <a:ea typeface="+mn-ea"/>
                <a:cs typeface="+mn-cs"/>
                <a:sym typeface="Berthold Akzidenz-Grotesk Regular"/>
              </a:defRPr>
            </a:lvl4pPr>
            <a:lvl5pPr marL="2897187" indent="-357187">
              <a:spcBef>
                <a:spcPts val="900"/>
              </a:spcBef>
              <a:buClrTx/>
              <a:buSzPct val="30000"/>
              <a:buBlip>
                <a:blip r:embed="rId5"/>
              </a:buBlip>
              <a:defRPr sz="2700">
                <a:latin typeface="+mn-lt"/>
                <a:ea typeface="+mn-ea"/>
                <a:cs typeface="+mn-cs"/>
                <a:sym typeface="Berthold Akzidenz-Grotesk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Topic"/>
          <p:cNvSpPr txBox="1"/>
          <p:nvPr>
            <p:ph type="body" sz="quarter" idx="21" hasCustomPrompt="1"/>
          </p:nvPr>
        </p:nvSpPr>
        <p:spPr>
          <a:xfrm>
            <a:off x="1117031" y="2272011"/>
            <a:ext cx="12137842" cy="10033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6000">
                <a:solidFill>
                  <a:srgbClr val="929292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69" name="Sub Topic"/>
          <p:cNvSpPr txBox="1"/>
          <p:nvPr>
            <p:ph type="body" sz="quarter" idx="22" hasCustomPrompt="1"/>
          </p:nvPr>
        </p:nvSpPr>
        <p:spPr>
          <a:xfrm>
            <a:off x="1117031" y="3198239"/>
            <a:ext cx="12017655" cy="19050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Sub Topic</a:t>
            </a:r>
          </a:p>
        </p:txBody>
      </p:sp>
      <p:sp>
        <p:nvSpPr>
          <p:cNvPr id="70" name="TMxCore"/>
          <p:cNvSpPr txBox="1"/>
          <p:nvPr/>
        </p:nvSpPr>
        <p:spPr>
          <a:xfrm>
            <a:off x="10657172" y="278983"/>
            <a:ext cx="3069656" cy="10033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D5D5D5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TMxCore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/>
          <p:cNvGrpSpPr/>
          <p:nvPr/>
        </p:nvGrpSpPr>
        <p:grpSpPr>
          <a:xfrm>
            <a:off x="-149321" y="0"/>
            <a:ext cx="24551648" cy="13716001"/>
            <a:chOff x="0" y="0"/>
            <a:chExt cx="24551647" cy="13716000"/>
          </a:xfrm>
        </p:grpSpPr>
        <p:pic>
          <p:nvPicPr>
            <p:cNvPr id="2" name="Keynote background_new.png" descr="Keynote background_new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8645" y="0"/>
              <a:ext cx="24003003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" name="Rectangle"/>
            <p:cNvSpPr/>
            <p:nvPr/>
          </p:nvSpPr>
          <p:spPr>
            <a:xfrm>
              <a:off x="0" y="1013"/>
              <a:ext cx="17396698" cy="13713974"/>
            </a:xfrm>
            <a:prstGeom prst="rect">
              <a:avLst/>
            </a:prstGeom>
            <a:gradFill flip="none" rotWithShape="1">
              <a:gsLst>
                <a:gs pos="48197">
                  <a:srgbClr val="000000"/>
                </a:gs>
                <a:gs pos="75455">
                  <a:srgbClr val="000000">
                    <a:alpha val="86890"/>
                  </a:srgbClr>
                </a:gs>
                <a:gs pos="81450">
                  <a:srgbClr val="000000">
                    <a:alpha val="7378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-91" t="50000" r="100091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5" name="RTW Logo White.svg" descr="RTW Logo White.svg"/>
          <p:cNvPicPr>
            <a:picLocks noChangeAspect="1"/>
          </p:cNvPicPr>
          <p:nvPr/>
        </p:nvPicPr>
        <p:blipFill>
          <a:blip r:embed="rId3">
            <a:alphaModFix amt="87915"/>
            <a:extLst/>
          </a:blip>
          <a:stretch>
            <a:fillRect/>
          </a:stretch>
        </p:blipFill>
        <p:spPr>
          <a:xfrm>
            <a:off x="21170900" y="12344400"/>
            <a:ext cx="2755900" cy="94063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/>
          <p:nvPr>
            <p:ph type="title"/>
          </p:nvPr>
        </p:nvSpPr>
        <p:spPr>
          <a:xfrm>
            <a:off x="2712882" y="2829299"/>
            <a:ext cx="21005801" cy="1528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+mj-lt"/>
          <a:ea typeface="+mj-ea"/>
          <a:cs typeface="+mj-cs"/>
          <a:sym typeface="Berthold Akzidenz-Grotesk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99000"/>
        <a:buFontTx/>
        <a:buChar char="๏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125000"/>
        <a:buFontTx/>
        <a:buChar char="๏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125000"/>
        <a:buFontTx/>
        <a:buChar char="๏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125000"/>
        <a:buFontTx/>
        <a:buChar char="๏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125000"/>
        <a:buFontTx/>
        <a:buChar char="๏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D5D5D5"/>
        </a:buClr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bmp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.tif"/><Relationship Id="rId4" Type="http://schemas.openxmlformats.org/officeDocument/2006/relationships/image" Target="../media/image5.bmp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bmp"/><Relationship Id="rId3" Type="http://schemas.openxmlformats.org/officeDocument/2006/relationships/image" Target="../media/image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7.bmp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8.bmp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1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video" Target="../media/media2.mov"/><Relationship Id="rId4" Type="http://schemas.microsoft.com/office/2007/relationships/media" Target="../media/media2.mov"/><Relationship Id="rId5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9.bmp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0.bmp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1.bmp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.tif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2.bmp"/><Relationship Id="rId4" Type="http://schemas.openxmlformats.org/officeDocument/2006/relationships/image" Target="../media/image13.bmp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4.bmp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bmp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bmp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bmp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Networked Metering and Control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Networked Metering and Control</a:t>
            </a:r>
          </a:p>
        </p:txBody>
      </p:sp>
      <p:sp>
        <p:nvSpPr>
          <p:cNvPr id="81" name="The Compact Line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Compact Line</a:t>
            </a:r>
          </a:p>
        </p:txBody>
      </p:sp>
      <p:sp>
        <p:nvSpPr>
          <p:cNvPr id="82" name="Title"/>
          <p:cNvSpPr/>
          <p:nvPr>
            <p:ph type="body" idx="23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pPr/>
            <a:r>
              <a:t>Title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32" name="Combination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Combination</a:t>
            </a:r>
          </a:p>
        </p:txBody>
      </p:sp>
      <p:sp>
        <p:nvSpPr>
          <p:cNvPr id="133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solidFill>
            <a:srgbClr val="000000">
              <a:alpha val="7524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  <p:pic>
        <p:nvPicPr>
          <p:cNvPr id="134" name="CombinedView.bmp" descr="CombinedView.bm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86765" y="2388658"/>
            <a:ext cx="16256001" cy="91440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TW Metering, known from the TouchMonitor Series…"/>
          <p:cNvSpPr txBox="1"/>
          <p:nvPr>
            <p:ph type="body" sz="half" idx="1"/>
          </p:nvPr>
        </p:nvSpPr>
        <p:spPr>
          <a:xfrm>
            <a:off x="783565" y="9832348"/>
            <a:ext cx="22275403" cy="3260618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RTW Metering, known from the TouchMonitor Series</a:t>
            </a:r>
          </a:p>
          <a:p>
            <a:pPr>
              <a:buBlip>
                <a:blip r:embed="rId2"/>
              </a:buBlip>
            </a:pPr>
            <a:r>
              <a:t>Always Reliable. Always Flexible. Always Compliant</a:t>
            </a:r>
          </a:p>
        </p:txBody>
      </p:sp>
      <p:sp>
        <p:nvSpPr>
          <p:cNvPr id="137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38" name="RTW Metering Inside"/>
          <p:cNvSpPr txBox="1"/>
          <p:nvPr>
            <p:ph type="body" idx="22"/>
          </p:nvPr>
        </p:nvSpPr>
        <p:spPr>
          <a:xfrm>
            <a:off x="1177124" y="3221028"/>
            <a:ext cx="12017656" cy="1905001"/>
          </a:xfrm>
          <a:prstGeom prst="rect">
            <a:avLst/>
          </a:prstGeom>
        </p:spPr>
        <p:txBody>
          <a:bodyPr/>
          <a:lstStyle/>
          <a:p>
            <a:pPr/>
            <a:r>
              <a:t>RTW Metering Inside</a:t>
            </a:r>
          </a:p>
        </p:txBody>
      </p:sp>
      <p:pic>
        <p:nvPicPr>
          <p:cNvPr id="139" name="TC5_SW32006_1110px_PPM_MC.png" descr="TC5_SW32006_1110px_PPM_M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03614" y="2023083"/>
            <a:ext cx="12062835" cy="8284117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ull implementations of the latest loudness standards and recommendations: EBU R128, ITU-R BS.1770-4/1771-1, ATSC A/85, ARIB, OP-59, AGCOM, CALM, LEQ(M), TASA, SAWA…"/>
          <p:cNvSpPr txBox="1"/>
          <p:nvPr>
            <p:ph type="body" sz="half" idx="1"/>
          </p:nvPr>
        </p:nvSpPr>
        <p:spPr>
          <a:xfrm>
            <a:off x="874720" y="7019194"/>
            <a:ext cx="12261245" cy="6352415"/>
          </a:xfrm>
          <a:prstGeom prst="rect">
            <a:avLst/>
          </a:prstGeom>
        </p:spPr>
        <p:txBody>
          <a:bodyPr/>
          <a:lstStyle/>
          <a:p>
            <a:pPr marL="520700" indent="-520700" defTabSz="676909">
              <a:spcBef>
                <a:spcPts val="2400"/>
              </a:spcBef>
              <a:buBlip>
                <a:blip r:embed="rId2"/>
              </a:buBlip>
              <a:defRPr sz="3936"/>
            </a:pPr>
            <a:r>
              <a:t>Full implementations of the latest loudness standards and recommendations: EBU R128, ITU-R BS.1770-4/1771-1, ATSC A/85, ARIB, OP-59, AGCOM, CALM, LEQ(M), TASA, SAWA</a:t>
            </a:r>
          </a:p>
          <a:p>
            <a:pPr marL="520700" indent="-520700" defTabSz="676909">
              <a:spcBef>
                <a:spcPts val="2400"/>
              </a:spcBef>
              <a:buBlip>
                <a:blip r:embed="rId2"/>
              </a:buBlip>
              <a:defRPr sz="3936"/>
            </a:pPr>
            <a:r>
              <a:t>Bargraphs for summed Loudness with Momentary, Shortterm, Integrated values</a:t>
            </a:r>
          </a:p>
          <a:p>
            <a:pPr marL="520700" indent="-520700" defTabSz="676909">
              <a:spcBef>
                <a:spcPts val="2400"/>
              </a:spcBef>
              <a:buBlip>
                <a:blip r:embed="rId2"/>
              </a:buBlip>
              <a:defRPr sz="3936"/>
            </a:pPr>
            <a:r>
              <a:t>Numerical display of all relevant values like M, S, I, LRA, TPmax, Mmax, Smax, Itime</a:t>
            </a:r>
          </a:p>
          <a:p>
            <a:pPr marL="520700" indent="-520700" defTabSz="676909">
              <a:spcBef>
                <a:spcPts val="2400"/>
              </a:spcBef>
              <a:buBlip>
                <a:blip r:embed="rId2"/>
              </a:buBlip>
              <a:defRPr sz="3936"/>
            </a:pPr>
            <a:r>
              <a:t>LRA Instrument</a:t>
            </a:r>
          </a:p>
        </p:txBody>
      </p:sp>
      <p:sp>
        <p:nvSpPr>
          <p:cNvPr id="143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44" name="Loudness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Loudness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03497" y="1353382"/>
            <a:ext cx="14097001" cy="63500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46" name="screenshot.bmp" descr="screenshot.bmp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72126" y="8100539"/>
            <a:ext cx="7319419" cy="411717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47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ny feature that any broadcaster has ever asked for in the history of metering :-)…"/>
          <p:cNvSpPr txBox="1"/>
          <p:nvPr>
            <p:ph type="body" sz="half" idx="1"/>
          </p:nvPr>
        </p:nvSpPr>
        <p:spPr>
          <a:xfrm>
            <a:off x="829143" y="7052116"/>
            <a:ext cx="13235999" cy="6352415"/>
          </a:xfrm>
          <a:prstGeom prst="rect">
            <a:avLst/>
          </a:prstGeom>
        </p:spPr>
        <p:txBody>
          <a:bodyPr/>
          <a:lstStyle/>
          <a:p>
            <a:pPr marL="488950" indent="-488950" defTabSz="635634">
              <a:spcBef>
                <a:spcPts val="2300"/>
              </a:spcBef>
              <a:buBlip>
                <a:blip r:embed="rId2"/>
              </a:buBlip>
              <a:defRPr sz="3696"/>
            </a:pPr>
            <a:r>
              <a:t>Any feature that any broadcaster has ever asked for in the history of metering :-)</a:t>
            </a:r>
          </a:p>
          <a:p>
            <a:pPr marL="488950" indent="-488950" defTabSz="635634">
              <a:spcBef>
                <a:spcPts val="2300"/>
              </a:spcBef>
              <a:buBlip>
                <a:blip r:embed="rId2"/>
              </a:buBlip>
              <a:defRPr sz="3696"/>
            </a:pPr>
            <a:r>
              <a:t>Scale Marker</a:t>
            </a:r>
          </a:p>
          <a:p>
            <a:pPr marL="488950" indent="-488950" defTabSz="635634">
              <a:spcBef>
                <a:spcPts val="2300"/>
              </a:spcBef>
              <a:buBlip>
                <a:blip r:embed="rId2"/>
              </a:buBlip>
              <a:defRPr sz="3696"/>
            </a:pPr>
            <a:r>
              <a:t>Operation Range</a:t>
            </a:r>
          </a:p>
          <a:p>
            <a:pPr marL="488950" indent="-488950" defTabSz="635634">
              <a:spcBef>
                <a:spcPts val="2300"/>
              </a:spcBef>
              <a:buBlip>
                <a:blip r:embed="rId2"/>
              </a:buBlip>
              <a:defRPr sz="3696"/>
            </a:pPr>
            <a:r>
              <a:t>DC filter</a:t>
            </a:r>
          </a:p>
          <a:p>
            <a:pPr marL="488950" indent="-488950" defTabSz="635634">
              <a:spcBef>
                <a:spcPts val="2300"/>
              </a:spcBef>
              <a:buBlip>
                <a:blip r:embed="rId2"/>
              </a:buBlip>
              <a:defRPr sz="3696"/>
            </a:pPr>
            <a:r>
              <a:t>Spot Correlator</a:t>
            </a:r>
          </a:p>
          <a:p>
            <a:pPr marL="488950" indent="-488950" defTabSz="635634">
              <a:spcBef>
                <a:spcPts val="2300"/>
              </a:spcBef>
              <a:buBlip>
                <a:blip r:embed="rId2"/>
              </a:buBlip>
              <a:defRPr sz="3696"/>
            </a:pPr>
            <a:r>
              <a:t>Integration Time</a:t>
            </a:r>
          </a:p>
          <a:p>
            <a:pPr marL="488950" indent="-488950" defTabSz="635634">
              <a:spcBef>
                <a:spcPts val="2300"/>
              </a:spcBef>
              <a:buBlip>
                <a:blip r:embed="rId2"/>
              </a:buBlip>
              <a:defRPr sz="3696"/>
            </a:pPr>
            <a:r>
              <a:t>Custom Colors</a:t>
            </a:r>
          </a:p>
        </p:txBody>
      </p:sp>
      <p:sp>
        <p:nvSpPr>
          <p:cNvPr id="150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51" name="PPM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PPM</a:t>
            </a:r>
          </a:p>
        </p:txBody>
      </p:sp>
      <p:pic>
        <p:nvPicPr>
          <p:cNvPr id="152" name="TC5_PPM_2_4_2_445px.png" descr="TC5_PPM_2_4_2_445p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78229" y="2563184"/>
            <a:ext cx="8960315" cy="841665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53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TC5_Moving_Coil_445px_frame.png" descr="TC5_Moving_Coil_445px_fram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38027" y="4265039"/>
            <a:ext cx="8681247" cy="550137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56" name="Moving Coil / British VU"/>
          <p:cNvSpPr txBox="1"/>
          <p:nvPr>
            <p:ph type="body" sz="half" idx="1"/>
          </p:nvPr>
        </p:nvSpPr>
        <p:spPr>
          <a:xfrm>
            <a:off x="829143" y="7052116"/>
            <a:ext cx="22275402" cy="4648508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Moving Coil / British VU</a:t>
            </a:r>
          </a:p>
        </p:txBody>
      </p:sp>
      <p:sp>
        <p:nvSpPr>
          <p:cNvPr id="157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58" name="More…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More…</a:t>
            </a:r>
          </a:p>
        </p:txBody>
      </p:sp>
      <p:sp>
        <p:nvSpPr>
          <p:cNvPr id="159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shot.bmp" descr="screenshot.bm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68611" y="3584131"/>
            <a:ext cx="12287506" cy="691172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62" name="Moving Coil / British VU…"/>
          <p:cNvSpPr txBox="1"/>
          <p:nvPr>
            <p:ph type="body" sz="half" idx="1"/>
          </p:nvPr>
        </p:nvSpPr>
        <p:spPr>
          <a:xfrm>
            <a:off x="829143" y="7052116"/>
            <a:ext cx="22275402" cy="4648508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Moving Coil / British VU</a:t>
            </a:r>
          </a:p>
          <a:p>
            <a:pPr>
              <a:buBlip>
                <a:blip r:embed="rId3"/>
              </a:buBlip>
            </a:pPr>
            <a:r>
              <a:t>VectorScope </a:t>
            </a:r>
          </a:p>
        </p:txBody>
      </p:sp>
      <p:sp>
        <p:nvSpPr>
          <p:cNvPr id="163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64" name="More…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More…</a:t>
            </a:r>
          </a:p>
        </p:txBody>
      </p:sp>
      <p:sp>
        <p:nvSpPr>
          <p:cNvPr id="165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Moving Coil / British VU…"/>
          <p:cNvSpPr txBox="1"/>
          <p:nvPr>
            <p:ph type="body" sz="half" idx="1"/>
          </p:nvPr>
        </p:nvSpPr>
        <p:spPr>
          <a:xfrm>
            <a:off x="829143" y="7052116"/>
            <a:ext cx="22275402" cy="4648508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Moving Coil / British VU</a:t>
            </a:r>
          </a:p>
          <a:p>
            <a:pPr>
              <a:buBlip>
                <a:blip r:embed="rId2"/>
              </a:buBlip>
            </a:pPr>
            <a:r>
              <a:t>VectorScope </a:t>
            </a:r>
            <a:endParaRPr>
              <a:latin typeface="Berthold Akzidenz-Grotesk Bold"/>
              <a:ea typeface="Berthold Akzidenz-Grotesk Bold"/>
              <a:cs typeface="Berthold Akzidenz-Grotesk Bold"/>
              <a:sym typeface="Berthold Akzidenz-Grotesk Bold"/>
            </a:endParaRPr>
          </a:p>
          <a:p>
            <a:pPr>
              <a:buBlip>
                <a:blip r:embed="rId2"/>
              </a:buBlip>
            </a:pPr>
            <a:r>
              <a:t>Loudness Chart</a:t>
            </a:r>
          </a:p>
        </p:txBody>
      </p:sp>
      <p:sp>
        <p:nvSpPr>
          <p:cNvPr id="168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69" name="More…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More…</a:t>
            </a:r>
          </a:p>
        </p:txBody>
      </p:sp>
      <p:pic>
        <p:nvPicPr>
          <p:cNvPr id="170" name="screenshot.bmp" descr="screenshot.bm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15519" y="3720179"/>
            <a:ext cx="12287505" cy="691172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71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Moving Coil / British VU…"/>
          <p:cNvSpPr txBox="1"/>
          <p:nvPr>
            <p:ph type="body" sz="half" idx="1"/>
          </p:nvPr>
        </p:nvSpPr>
        <p:spPr>
          <a:xfrm>
            <a:off x="829143" y="7052116"/>
            <a:ext cx="22275402" cy="4648508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Moving Coil / British VU</a:t>
            </a:r>
          </a:p>
          <a:p>
            <a:pPr>
              <a:buBlip>
                <a:blip r:embed="rId2"/>
              </a:buBlip>
            </a:pPr>
            <a:r>
              <a:t>VectorScope </a:t>
            </a:r>
            <a:endParaRPr>
              <a:latin typeface="Berthold Akzidenz-Grotesk Bold"/>
              <a:ea typeface="Berthold Akzidenz-Grotesk Bold"/>
              <a:cs typeface="Berthold Akzidenz-Grotesk Bold"/>
              <a:sym typeface="Berthold Akzidenz-Grotesk Bold"/>
            </a:endParaRPr>
          </a:p>
          <a:p>
            <a:pPr>
              <a:buBlip>
                <a:blip r:embed="rId2"/>
              </a:buBlip>
            </a:pPr>
            <a:r>
              <a:t>Loudness Chart</a:t>
            </a:r>
          </a:p>
          <a:p>
            <a:pPr>
              <a:buBlip>
                <a:blip r:embed="rId2"/>
              </a:buBlip>
            </a:pPr>
            <a:r>
              <a:t>Realtime Analyzer</a:t>
            </a:r>
          </a:p>
        </p:txBody>
      </p:sp>
      <p:sp>
        <p:nvSpPr>
          <p:cNvPr id="174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75" name="More…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More…</a:t>
            </a:r>
          </a:p>
        </p:txBody>
      </p:sp>
      <p:pic>
        <p:nvPicPr>
          <p:cNvPr id="176" name="screenshot.bmp" descr="screenshot.bm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97056" y="3402139"/>
            <a:ext cx="12287506" cy="691172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77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Avoid high frequency content in your LFE Channel…"/>
          <p:cNvSpPr txBox="1"/>
          <p:nvPr>
            <p:ph type="body" sz="half" idx="1"/>
          </p:nvPr>
        </p:nvSpPr>
        <p:spPr>
          <a:xfrm>
            <a:off x="829143" y="7052116"/>
            <a:ext cx="19097393" cy="635241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Avoid high frequency content in your LFE Channel</a:t>
            </a:r>
          </a:p>
          <a:p>
            <a:pPr lvl="2"/>
            <a:r>
              <a:t>Monitors energy above a defined threshold (120 Hz by default) with a compact dBFS bargraph, highlighting any leakage into the LFE channel(s).</a:t>
            </a:r>
          </a:p>
          <a:p>
            <a:pPr lvl="2"/>
            <a:r>
              <a:t>Recommends limiting the LFE frequency range to maintain compatibility and avoid distribution problems.</a:t>
            </a:r>
          </a:p>
          <a:p>
            <a:pPr lvl="2"/>
            <a:r>
              <a:t>Ensures that unwanted high-frequency content is not present in the LFE channel(s), preventing playback issues across encoders and binaural formats.</a:t>
            </a:r>
          </a:p>
        </p:txBody>
      </p:sp>
      <p:sp>
        <p:nvSpPr>
          <p:cNvPr id="180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81" name="New: LFE Bleed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New: LFE Bleed</a:t>
            </a:r>
          </a:p>
        </p:txBody>
      </p:sp>
      <p:pic>
        <p:nvPicPr>
          <p:cNvPr id="182" name="lfe_bleed.mov" descr="lfe_bleed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0293438" y="2286000"/>
            <a:ext cx="2032001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" name="Group"/>
          <p:cNvGrpSpPr/>
          <p:nvPr/>
        </p:nvGrpSpPr>
        <p:grpSpPr>
          <a:xfrm rot="2700000">
            <a:off x="21035120" y="781603"/>
            <a:ext cx="4420390" cy="725777"/>
            <a:chOff x="0" y="0"/>
            <a:chExt cx="4420388" cy="725775"/>
          </a:xfrm>
        </p:grpSpPr>
        <p:sp>
          <p:nvSpPr>
            <p:cNvPr id="183" name="Rectangle"/>
            <p:cNvSpPr/>
            <p:nvPr/>
          </p:nvSpPr>
          <p:spPr>
            <a:xfrm>
              <a:off x="0" y="0"/>
              <a:ext cx="4420389" cy="725776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4" name="NEW"/>
            <p:cNvSpPr txBox="1"/>
            <p:nvPr/>
          </p:nvSpPr>
          <p:spPr>
            <a:xfrm>
              <a:off x="1708607" y="82663"/>
              <a:ext cx="1003174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NEW</a:t>
              </a:r>
            </a:p>
          </p:txBody>
        </p:sp>
      </p:grpSp>
      <p:sp>
        <p:nvSpPr>
          <p:cNvPr id="186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6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Keep an Eye on the Dialogue Ratio…"/>
          <p:cNvSpPr txBox="1"/>
          <p:nvPr>
            <p:ph type="body" sz="half" idx="1"/>
          </p:nvPr>
        </p:nvSpPr>
        <p:spPr>
          <a:xfrm>
            <a:off x="829143" y="7052116"/>
            <a:ext cx="17981953" cy="635241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Keep an Eye on the Dialogue Ratio</a:t>
            </a:r>
          </a:p>
          <a:p>
            <a:pPr lvl="2"/>
            <a:r>
              <a:t>Displays the ratio between two measurements, enabling precise evaluation of ratio and consistency.</a:t>
            </a:r>
          </a:p>
          <a:p>
            <a:pPr lvl="2"/>
            <a:r>
              <a:t>Supports key use cases such as Loudness-to-Dialog Ratio (LDR) and Background-to-Dialog Ratio (BDR) within a single source.</a:t>
            </a:r>
          </a:p>
          <a:p>
            <a:pPr lvl="2"/>
            <a:r>
              <a:t>Compares loudness across different sources or renderings (e.g., pre/post processing, immersive vs stereo), revealing the impact of processing and format changes</a:t>
            </a:r>
          </a:p>
        </p:txBody>
      </p:sp>
      <p:sp>
        <p:nvSpPr>
          <p:cNvPr id="189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90" name="New: The Ratio Instrument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New: The Ratio Instrument</a:t>
            </a:r>
          </a:p>
        </p:txBody>
      </p:sp>
      <p:pic>
        <p:nvPicPr>
          <p:cNvPr id="191" name="Ratio.mov" descr="Ratio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9264005" y="2148114"/>
            <a:ext cx="3245923" cy="8615218"/>
          </a:xfrm>
          <a:prstGeom prst="rect">
            <a:avLst/>
          </a:prstGeom>
          <a:ln w="12700">
            <a:solidFill>
              <a:srgbClr val="808080"/>
            </a:solidFill>
            <a:miter lim="400000"/>
          </a:ln>
          <a:effectLst>
            <a:reflection blurRad="0" stA="40000" stPos="0" endA="0" endPos="40000" dist="0" dir="5400000" fadeDir="5400000" sx="100000" sy="-100000" kx="0" ky="0" algn="bl" rotWithShape="0"/>
          </a:effectLst>
        </p:spPr>
      </p:pic>
      <p:grpSp>
        <p:nvGrpSpPr>
          <p:cNvPr id="194" name="Group"/>
          <p:cNvGrpSpPr/>
          <p:nvPr/>
        </p:nvGrpSpPr>
        <p:grpSpPr>
          <a:xfrm rot="2700000">
            <a:off x="21035120" y="781603"/>
            <a:ext cx="4420390" cy="725777"/>
            <a:chOff x="0" y="0"/>
            <a:chExt cx="4420388" cy="725775"/>
          </a:xfrm>
        </p:grpSpPr>
        <p:sp>
          <p:nvSpPr>
            <p:cNvPr id="192" name="Rectangle"/>
            <p:cNvSpPr/>
            <p:nvPr/>
          </p:nvSpPr>
          <p:spPr>
            <a:xfrm>
              <a:off x="0" y="0"/>
              <a:ext cx="4420389" cy="725776"/>
            </a:xfrm>
            <a:prstGeom prst="rect">
              <a:avLst/>
            </a:prstGeom>
            <a:solidFill>
              <a:srgbClr val="FD00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3" name="NEW"/>
            <p:cNvSpPr txBox="1"/>
            <p:nvPr/>
          </p:nvSpPr>
          <p:spPr>
            <a:xfrm>
              <a:off x="1696605" y="89837"/>
              <a:ext cx="1027177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Berthold Akzidenz-Grotesk Bold"/>
                  <a:ea typeface="Berthold Akzidenz-Grotesk Bold"/>
                  <a:cs typeface="Berthold Akzidenz-Grotesk Bold"/>
                  <a:sym typeface="Berthold Akzidenz-Grotesk Bold"/>
                </a:defRPr>
              </a:lvl1pPr>
            </a:lstStyle>
            <a:p>
              <a:pPr/>
              <a:r>
                <a:t>NEW</a:t>
              </a:r>
            </a:p>
          </p:txBody>
        </p:sp>
      </p:grpSp>
      <p:sp>
        <p:nvSpPr>
          <p:cNvPr id="195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9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B3246"/>
            </a:gs>
            <a:gs pos="100000">
              <a:srgbClr val="000000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"/>
          <p:cNvSpPr txBox="1"/>
          <p:nvPr/>
        </p:nvSpPr>
        <p:spPr>
          <a:xfrm>
            <a:off x="-12158134" y="-19380160"/>
            <a:ext cx="530165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85" name="RTW_TC5_perspective_scharp_1110x570px__-1.png" descr="RTW_TC5_perspective_scharp_1110x570px__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607" y="3001738"/>
            <a:ext cx="12157737" cy="6243162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Networked Metering and Control"/>
          <p:cNvSpPr txBox="1"/>
          <p:nvPr/>
        </p:nvSpPr>
        <p:spPr>
          <a:xfrm>
            <a:off x="5745936" y="372881"/>
            <a:ext cx="12892127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10000"/>
              </a:lnSpc>
              <a:defRPr b="0" sz="7200">
                <a:solidFill>
                  <a:srgbClr val="FFFFFF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Networked Metering and Control</a:t>
            </a:r>
          </a:p>
        </p:txBody>
      </p:sp>
      <p:pic>
        <p:nvPicPr>
          <p:cNvPr id="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8573" y="2737457"/>
            <a:ext cx="9181816" cy="6771724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TouchControl 5"/>
          <p:cNvSpPr txBox="1"/>
          <p:nvPr/>
        </p:nvSpPr>
        <p:spPr>
          <a:xfrm>
            <a:off x="1676037" y="9975242"/>
            <a:ext cx="981879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b="0">
                <a:solidFill>
                  <a:srgbClr val="D5D5D5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TouchControl 5</a:t>
            </a:r>
          </a:p>
        </p:txBody>
      </p:sp>
      <p:sp>
        <p:nvSpPr>
          <p:cNvPr id="89" name="TouchMonitor 5"/>
          <p:cNvSpPr txBox="1"/>
          <p:nvPr/>
        </p:nvSpPr>
        <p:spPr>
          <a:xfrm>
            <a:off x="13500084" y="9975242"/>
            <a:ext cx="981879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b="0">
                <a:solidFill>
                  <a:srgbClr val="D5D5D5"/>
                </a:solidFill>
                <a:latin typeface="+mn-lt"/>
                <a:ea typeface="+mn-ea"/>
                <a:cs typeface="+mn-cs"/>
                <a:sym typeface="Berthold Akzidenz-Grotesk Regular"/>
              </a:defRPr>
            </a:lvl1pPr>
          </a:lstStyle>
          <a:p>
            <a:pPr/>
            <a:r>
              <a:t>TouchMonitor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upport for Open Sound Control…"/>
          <p:cNvSpPr txBox="1"/>
          <p:nvPr>
            <p:ph type="body" sz="half" idx="1"/>
          </p:nvPr>
        </p:nvSpPr>
        <p:spPr>
          <a:xfrm>
            <a:off x="829143" y="7052116"/>
            <a:ext cx="18001369" cy="635241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Support for Open Sound Control</a:t>
            </a:r>
          </a:p>
          <a:p>
            <a:pPr lvl="2"/>
            <a:r>
              <a:t>Create customizable buttons with user-defined size, position, and color.</a:t>
            </a:r>
          </a:p>
          <a:p>
            <a:pPr lvl="2"/>
            <a:r>
              <a:t>Trigger actions via Open Sound Control (OSC over TCP/UDP) or HTTP.</a:t>
            </a:r>
          </a:p>
          <a:p>
            <a:pPr lvl="2"/>
            <a:r>
              <a:t>Two-way OSC: TMxCore also reacts to incoming commands such as preset recall, loudness control, reference level, and mic gain.</a:t>
            </a:r>
          </a:p>
          <a:p>
            <a:pPr lvl="2"/>
            <a:r>
              <a:t>Actions is integrated in current buttons (Mute, Dim, etc.), too</a:t>
            </a:r>
          </a:p>
        </p:txBody>
      </p:sp>
      <p:sp>
        <p:nvSpPr>
          <p:cNvPr id="198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99" name="Action Instrument &amp; OSC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Action Instrument &amp; OSC</a:t>
            </a:r>
          </a:p>
        </p:txBody>
      </p:sp>
      <p:grpSp>
        <p:nvGrpSpPr>
          <p:cNvPr id="202" name="Group"/>
          <p:cNvGrpSpPr/>
          <p:nvPr/>
        </p:nvGrpSpPr>
        <p:grpSpPr>
          <a:xfrm rot="2700000">
            <a:off x="21035120" y="781603"/>
            <a:ext cx="4420390" cy="725777"/>
            <a:chOff x="0" y="0"/>
            <a:chExt cx="4420388" cy="725775"/>
          </a:xfrm>
        </p:grpSpPr>
        <p:sp>
          <p:nvSpPr>
            <p:cNvPr id="200" name="Rectangle"/>
            <p:cNvSpPr/>
            <p:nvPr/>
          </p:nvSpPr>
          <p:spPr>
            <a:xfrm>
              <a:off x="0" y="0"/>
              <a:ext cx="4420389" cy="725776"/>
            </a:xfrm>
            <a:prstGeom prst="rect">
              <a:avLst/>
            </a:prstGeom>
            <a:solidFill>
              <a:srgbClr val="FD00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1" name="NEW"/>
            <p:cNvSpPr txBox="1"/>
            <p:nvPr/>
          </p:nvSpPr>
          <p:spPr>
            <a:xfrm>
              <a:off x="1696605" y="89837"/>
              <a:ext cx="1027177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Berthold Akzidenz-Grotesk Bold"/>
                  <a:ea typeface="Berthold Akzidenz-Grotesk Bold"/>
                  <a:cs typeface="Berthold Akzidenz-Grotesk Bold"/>
                  <a:sym typeface="Berthold Akzidenz-Grotesk Bold"/>
                </a:defRPr>
              </a:lvl1pPr>
            </a:lstStyle>
            <a:p>
              <a:pPr/>
              <a:r>
                <a:t>NEW</a:t>
              </a:r>
            </a:p>
          </p:txBody>
        </p:sp>
      </p:grpSp>
      <p:pic>
        <p:nvPicPr>
          <p:cNvPr id="2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54680" y="5858216"/>
            <a:ext cx="3864490" cy="433144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Metering meets Monitor Control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Metering meets Monitor Control</a:t>
            </a:r>
          </a:p>
        </p:txBody>
      </p:sp>
      <p:sp>
        <p:nvSpPr>
          <p:cNvPr id="206" name="TouchControl 5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lvl="1" marL="0" indent="0">
              <a:spcBef>
                <a:spcPts val="0"/>
              </a:spcBef>
              <a:buClrTx/>
              <a:buSzTx/>
              <a:buNone/>
              <a:defRPr sz="9000">
                <a:solidFill>
                  <a:srgbClr val="FFFFFF"/>
                </a:solidFill>
                <a:latin typeface="+mj-lt"/>
                <a:ea typeface="+mj-ea"/>
                <a:cs typeface="+mj-cs"/>
                <a:sym typeface="Berthold Akzidenz-Grotesk Medium"/>
              </a:defRPr>
            </a:pPr>
            <a:r>
              <a:t>TouchControl 5</a:t>
            </a:r>
          </a:p>
        </p:txBody>
      </p:sp>
      <p:sp>
        <p:nvSpPr>
          <p:cNvPr id="207" name="Title"/>
          <p:cNvSpPr/>
          <p:nvPr>
            <p:ph type="body" idx="23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pPr/>
            <a:r>
              <a:t>Title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onnection Line"/>
          <p:cNvSpPr/>
          <p:nvPr/>
        </p:nvSpPr>
        <p:spPr>
          <a:xfrm>
            <a:off x="16892270" y="3394709"/>
            <a:ext cx="3531870" cy="2898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210" name="User Configurable 5” Touch Display"/>
          <p:cNvSpPr txBox="1"/>
          <p:nvPr/>
        </p:nvSpPr>
        <p:spPr>
          <a:xfrm>
            <a:off x="16187228" y="2277083"/>
            <a:ext cx="795688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Berthold Akzidenz-Grotesk Light"/>
                <a:ea typeface="Berthold Akzidenz-Grotesk Light"/>
                <a:cs typeface="Berthold Akzidenz-Grotesk Light"/>
                <a:sym typeface="Berthold Akzidenz-Grotesk Light"/>
              </a:defRPr>
            </a:lvl1pPr>
          </a:lstStyle>
          <a:p>
            <a:pPr/>
            <a:r>
              <a:t>User Configurable 5” Touch Display</a:t>
            </a:r>
          </a:p>
        </p:txBody>
      </p:sp>
      <p:sp>
        <p:nvSpPr>
          <p:cNvPr id="211" name="Text"/>
          <p:cNvSpPr txBox="1"/>
          <p:nvPr/>
        </p:nvSpPr>
        <p:spPr>
          <a:xfrm>
            <a:off x="-22086570" y="-14732001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12" name="RTW_TC5_top_bullets_Segoe_screen_714_EN_1110px_08.png" descr="RTW_TC5_top_bullets_Segoe_screen_714_EN_1110px_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2372" y="273039"/>
            <a:ext cx="19719256" cy="11547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16" name="Rear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Rear</a:t>
            </a:r>
          </a:p>
        </p:txBody>
      </p:sp>
      <p:pic>
        <p:nvPicPr>
          <p:cNvPr id="217" name="RTW_TC5_rear_cropped_32x12cm_300dpi_Dante_2021110411886.jpg" descr="RTW_TC5_rear_cropped_32x12cm_300dpi_Dante_202111041188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2407" y="7019194"/>
            <a:ext cx="15054554" cy="564844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Rectangle"/>
          <p:cNvSpPr/>
          <p:nvPr/>
        </p:nvSpPr>
        <p:spPr>
          <a:xfrm>
            <a:off x="20955000" y="11651654"/>
            <a:ext cx="2991198" cy="16960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7" name="Connection Line"/>
          <p:cNvSpPr/>
          <p:nvPr/>
        </p:nvSpPr>
        <p:spPr>
          <a:xfrm>
            <a:off x="14908530" y="10133330"/>
            <a:ext cx="4582160" cy="252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8680"/>
                </a:lnTo>
                <a:lnTo>
                  <a:pt x="0" y="18680"/>
                </a:lnTo>
                <a:lnTo>
                  <a:pt x="0" y="0"/>
                </a:lnTo>
              </a:path>
            </a:pathLst>
          </a:custGeom>
          <a:ln w="25400">
            <a:solidFill>
              <a:srgbClr val="929292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220" name="Audio over IP…"/>
          <p:cNvSpPr txBox="1"/>
          <p:nvPr/>
        </p:nvSpPr>
        <p:spPr>
          <a:xfrm>
            <a:off x="1079499" y="11988087"/>
            <a:ext cx="464820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4200">
                <a:latin typeface="Berthold Akzidenz-Grotesk Light"/>
                <a:ea typeface="Berthold Akzidenz-Grotesk Light"/>
                <a:cs typeface="Berthold Akzidenz-Grotesk Light"/>
                <a:sym typeface="Berthold Akzidenz-Grotesk Light"/>
              </a:defRPr>
            </a:pPr>
            <a:r>
              <a:t>Audio over IP</a:t>
            </a:r>
          </a:p>
          <a:p>
            <a:pPr>
              <a:defRPr b="0" sz="4200">
                <a:latin typeface="Berthold Akzidenz-Grotesk Light"/>
                <a:ea typeface="Berthold Akzidenz-Grotesk Light"/>
                <a:cs typeface="Berthold Akzidenz-Grotesk Light"/>
                <a:sym typeface="Berthold Akzidenz-Grotesk Light"/>
              </a:defRPr>
            </a:pPr>
            <a:r>
              <a:t>Power over Ethernet</a:t>
            </a:r>
          </a:p>
        </p:txBody>
      </p:sp>
      <p:sp>
        <p:nvSpPr>
          <p:cNvPr id="228" name="Connection Line"/>
          <p:cNvSpPr/>
          <p:nvPr/>
        </p:nvSpPr>
        <p:spPr>
          <a:xfrm>
            <a:off x="10660380" y="7157720"/>
            <a:ext cx="2329181" cy="2618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29292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222" name="Studio Grade Microphone Input with 48v"/>
          <p:cNvSpPr txBox="1"/>
          <p:nvPr/>
        </p:nvSpPr>
        <p:spPr>
          <a:xfrm>
            <a:off x="945624" y="6773349"/>
            <a:ext cx="908288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Berthold Akzidenz-Grotesk Light"/>
                <a:ea typeface="Berthold Akzidenz-Grotesk Light"/>
                <a:cs typeface="Berthold Akzidenz-Grotesk Light"/>
                <a:sym typeface="Berthold Akzidenz-Grotesk Light"/>
              </a:defRPr>
            </a:lvl1pPr>
          </a:lstStyle>
          <a:p>
            <a:pPr/>
            <a:r>
              <a:t>Studio Grade Microphone Input with 48v</a:t>
            </a:r>
          </a:p>
        </p:txBody>
      </p:sp>
      <p:sp>
        <p:nvSpPr>
          <p:cNvPr id="229" name="Connection Line"/>
          <p:cNvSpPr/>
          <p:nvPr/>
        </p:nvSpPr>
        <p:spPr>
          <a:xfrm>
            <a:off x="5935980" y="10096500"/>
            <a:ext cx="4662170" cy="2708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21347"/>
                </a:lnTo>
                <a:lnTo>
                  <a:pt x="21600" y="21347"/>
                </a:lnTo>
                <a:lnTo>
                  <a:pt x="21600" y="0"/>
                </a:lnTo>
              </a:path>
            </a:pathLst>
          </a:custGeom>
          <a:ln w="25400">
            <a:solidFill>
              <a:srgbClr val="929292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224" name="Studio Quality Headphone Outputs"/>
          <p:cNvSpPr txBox="1"/>
          <p:nvPr/>
        </p:nvSpPr>
        <p:spPr>
          <a:xfrm>
            <a:off x="15566370" y="12661820"/>
            <a:ext cx="785073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Berthold Akzidenz-Grotesk Light"/>
                <a:ea typeface="Berthold Akzidenz-Grotesk Light"/>
                <a:cs typeface="Berthold Akzidenz-Grotesk Light"/>
                <a:sym typeface="Berthold Akzidenz-Grotesk Light"/>
              </a:defRPr>
            </a:lvl1pPr>
          </a:lstStyle>
          <a:p>
            <a:pPr/>
            <a:r>
              <a:t>Studio Quality Headphone Outputs</a:t>
            </a:r>
          </a:p>
        </p:txBody>
      </p:sp>
      <p:sp>
        <p:nvSpPr>
          <p:cNvPr id="230" name="Connection Line"/>
          <p:cNvSpPr/>
          <p:nvPr/>
        </p:nvSpPr>
        <p:spPr>
          <a:xfrm>
            <a:off x="16789400" y="7675880"/>
            <a:ext cx="3293111" cy="1822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929292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226" name="Analog Line Outs for External Speakers"/>
          <p:cNvSpPr txBox="1"/>
          <p:nvPr/>
        </p:nvSpPr>
        <p:spPr>
          <a:xfrm>
            <a:off x="14349078" y="6773349"/>
            <a:ext cx="892660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Berthold Akzidenz-Grotesk Light"/>
                <a:ea typeface="Berthold Akzidenz-Grotesk Light"/>
                <a:cs typeface="Berthold Akzidenz-Grotesk Light"/>
                <a:sym typeface="Berthold Akzidenz-Grotesk Light"/>
              </a:defRPr>
            </a:lvl1pPr>
          </a:lstStyle>
          <a:p>
            <a:pPr/>
            <a:r>
              <a:t>Analog Line Outs for External Speakers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From stereo, over surround to immersiv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From stereo, over surround to immersive</a:t>
            </a:r>
          </a:p>
        </p:txBody>
      </p:sp>
      <p:sp>
        <p:nvSpPr>
          <p:cNvPr id="233" name="Ultra Channel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Ultra Channel</a:t>
            </a:r>
          </a:p>
        </p:txBody>
      </p:sp>
      <p:sp>
        <p:nvSpPr>
          <p:cNvPr id="234" name="Title"/>
          <p:cNvSpPr/>
          <p:nvPr>
            <p:ph type="body" idx="23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pPr/>
            <a:r>
              <a:t>Title</a:t>
            </a:r>
          </a:p>
        </p:txBody>
      </p:sp>
      <p:sp>
        <p:nvSpPr>
          <p:cNvPr id="235" name="TouchControl 5"/>
          <p:cNvSpPr txBox="1"/>
          <p:nvPr/>
        </p:nvSpPr>
        <p:spPr>
          <a:xfrm>
            <a:off x="9696301" y="278983"/>
            <a:ext cx="499139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TouchControl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TC5_Pics_Surround_Control_Engine_445px.png" descr="TC5_Pics_Surround_Control_Engine_445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9015" y="-58369"/>
            <a:ext cx="14085970" cy="13832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TC5_SW32010_714_1110px_08.png" descr="TC5_SW32010_714_1110px_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049" y="-201529"/>
            <a:ext cx="22231902" cy="1526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olo, Cut, Phas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60000"/>
              </a:lnSpc>
              <a:buBlip>
                <a:blip r:embed="rId3"/>
              </a:buBlip>
            </a:pPr>
            <a:r>
              <a:t>Solo, Cut, Phase</a:t>
            </a:r>
          </a:p>
          <a:p>
            <a:pPr>
              <a:lnSpc>
                <a:spcPct val="60000"/>
              </a:lnSpc>
              <a:buBlip>
                <a:blip r:embed="rId3"/>
              </a:buBlip>
            </a:pPr>
            <a:r>
              <a:t>Mono, Dim, Mute</a:t>
            </a:r>
          </a:p>
          <a:p>
            <a:pPr>
              <a:lnSpc>
                <a:spcPct val="60000"/>
              </a:lnSpc>
              <a:buBlip>
                <a:blip r:embed="rId3"/>
              </a:buBlip>
            </a:pPr>
            <a:r>
              <a:t>Phones, Talk</a:t>
            </a:r>
          </a:p>
          <a:p>
            <a:pPr>
              <a:lnSpc>
                <a:spcPct val="60000"/>
              </a:lnSpc>
              <a:buBlip>
                <a:blip r:embed="rId3"/>
              </a:buBlip>
            </a:pPr>
            <a:r>
              <a:t>Low Frequency Boost (+10dB)</a:t>
            </a:r>
          </a:p>
          <a:p>
            <a:pPr>
              <a:lnSpc>
                <a:spcPct val="60000"/>
              </a:lnSpc>
              <a:buBlip>
                <a:blip r:embed="rId3"/>
              </a:buBlip>
            </a:pPr>
            <a:r>
              <a:t>Surround Attenuation (-3dB)</a:t>
            </a:r>
          </a:p>
          <a:p>
            <a:pPr>
              <a:lnSpc>
                <a:spcPct val="60000"/>
              </a:lnSpc>
              <a:buBlip>
                <a:blip r:embed="rId3"/>
              </a:buBlip>
            </a:pPr>
            <a:r>
              <a:t>Input and Output Selector</a:t>
            </a:r>
          </a:p>
        </p:txBody>
      </p:sp>
      <p:sp>
        <p:nvSpPr>
          <p:cNvPr id="242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43" name="Monitor Control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Monitor Control</a:t>
            </a:r>
          </a:p>
        </p:txBody>
      </p:sp>
      <p:pic>
        <p:nvPicPr>
          <p:cNvPr id="244" name="TC5_SPL_Downmix_Buttons_445px.png" descr="TC5_SPL_Downmix_Buttons_445px.png"/>
          <p:cNvPicPr>
            <a:picLocks noChangeAspect="1"/>
          </p:cNvPicPr>
          <p:nvPr/>
        </p:nvPicPr>
        <p:blipFill>
          <a:blip r:embed="rId4">
            <a:extLst/>
          </a:blip>
          <a:srcRect l="0" t="75399" r="0" b="0"/>
          <a:stretch>
            <a:fillRect/>
          </a:stretch>
        </p:blipFill>
        <p:spPr>
          <a:xfrm>
            <a:off x="11049868" y="7019194"/>
            <a:ext cx="12779217" cy="4238763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ouchControl 5"/>
          <p:cNvSpPr txBox="1"/>
          <p:nvPr/>
        </p:nvSpPr>
        <p:spPr>
          <a:xfrm>
            <a:off x="9696301" y="278983"/>
            <a:ext cx="499139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TouchControl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PL Readou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60000"/>
              </a:lnSpc>
              <a:buBlip>
                <a:blip r:embed="rId2"/>
              </a:buBlip>
            </a:pPr>
            <a:r>
              <a:t>SPL Readout</a:t>
            </a:r>
          </a:p>
          <a:p>
            <a:pPr>
              <a:lnSpc>
                <a:spcPct val="60000"/>
              </a:lnSpc>
              <a:buBlip>
                <a:blip r:embed="rId2"/>
              </a:buBlip>
            </a:pPr>
            <a:r>
              <a:t>Based on MIC, XLR or Measurement</a:t>
            </a:r>
          </a:p>
        </p:txBody>
      </p:sp>
      <p:sp>
        <p:nvSpPr>
          <p:cNvPr id="250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51" name="SPL Measurement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SPL Measurement</a:t>
            </a:r>
          </a:p>
        </p:txBody>
      </p:sp>
      <p:pic>
        <p:nvPicPr>
          <p:cNvPr id="2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49697" y="2022838"/>
            <a:ext cx="4136472" cy="943964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53" name="TouchControl 5"/>
          <p:cNvSpPr txBox="1"/>
          <p:nvPr/>
        </p:nvSpPr>
        <p:spPr>
          <a:xfrm>
            <a:off x="9696301" y="278983"/>
            <a:ext cx="499139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TouchControl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Variable Frequency and Send Level Per Speak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Variable Frequency and Send Level Per Speaker</a:t>
            </a:r>
          </a:p>
          <a:p>
            <a:pPr>
              <a:buBlip>
                <a:blip r:embed="rId2"/>
              </a:buBlip>
            </a:pPr>
            <a:r>
              <a:t>Overall Sub Level</a:t>
            </a:r>
          </a:p>
          <a:p>
            <a:pPr>
              <a:buBlip>
                <a:blip r:embed="rId2"/>
              </a:buBlip>
            </a:pPr>
            <a:r>
              <a:t>Support for Dual Bass Management SUBs</a:t>
            </a:r>
          </a:p>
          <a:p>
            <a:pPr>
              <a:buBlip>
                <a:blip r:embed="rId2"/>
              </a:buBlip>
            </a:pPr>
            <a:r>
              <a:t>Phase Safe Mode</a:t>
            </a:r>
          </a:p>
        </p:txBody>
      </p:sp>
      <p:sp>
        <p:nvSpPr>
          <p:cNvPr id="256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57" name="Bass Management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Bass Management</a:t>
            </a:r>
          </a:p>
        </p:txBody>
      </p:sp>
      <p:pic>
        <p:nvPicPr>
          <p:cNvPr id="258" name="TC5_22-2_BM_445px.png" descr="TC5_22-2_BM_445p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09797" y="1329466"/>
            <a:ext cx="8394754" cy="769676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59" name="TouchControl 5"/>
          <p:cNvSpPr txBox="1"/>
          <p:nvPr/>
        </p:nvSpPr>
        <p:spPr>
          <a:xfrm>
            <a:off x="9696301" y="278983"/>
            <a:ext cx="499139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TouchControl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Audio Network: Dante® or Ravenna® versions…"/>
          <p:cNvSpPr txBox="1"/>
          <p:nvPr>
            <p:ph type="body" idx="1"/>
          </p:nvPr>
        </p:nvSpPr>
        <p:spPr>
          <a:xfrm>
            <a:off x="829143" y="7019194"/>
            <a:ext cx="22275402" cy="635241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Audio Network: Dante® or Ravenna® versions</a:t>
            </a:r>
          </a:p>
          <a:p>
            <a:pPr lvl="1"/>
            <a:r>
              <a:t>AES67 / ST2110, NMOS</a:t>
            </a:r>
          </a:p>
          <a:p>
            <a:pPr>
              <a:buBlip>
                <a:blip r:embed="rId2"/>
              </a:buBlip>
            </a:pPr>
            <a:r>
              <a:t>Truly Immersive with support for ultrachannel formats such as Dolby Atmos</a:t>
            </a:r>
          </a:p>
          <a:p>
            <a:pPr>
              <a:buBlip>
                <a:blip r:embed="rId2"/>
              </a:buBlip>
            </a:pPr>
            <a:r>
              <a:t>Monitor Control, Metering, Tools</a:t>
            </a:r>
          </a:p>
          <a:p>
            <a:pPr>
              <a:buBlip>
                <a:blip r:embed="rId2"/>
              </a:buBlip>
            </a:pPr>
            <a:r>
              <a:t>Come fully loaded with RTW’s trusted, loudness-compliant metering</a:t>
            </a:r>
          </a:p>
          <a:p>
            <a:pPr>
              <a:buBlip>
                <a:blip r:embed="rId2"/>
              </a:buBlip>
            </a:pPr>
            <a:r>
              <a:t>Networked setup and control while fully operational in stand-alone mode</a:t>
            </a:r>
          </a:p>
        </p:txBody>
      </p:sp>
      <p:sp>
        <p:nvSpPr>
          <p:cNvPr id="92" name="Background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Background</a:t>
            </a:r>
          </a:p>
        </p:txBody>
      </p:sp>
      <p:sp>
        <p:nvSpPr>
          <p:cNvPr id="93" name="What is it?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it?</a:t>
            </a:r>
          </a:p>
        </p:txBody>
      </p:sp>
      <p:sp>
        <p:nvSpPr>
          <p:cNvPr id="94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Level, Polarity, Dela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Level, Polarity, Delay</a:t>
            </a:r>
          </a:p>
          <a:p>
            <a:pPr>
              <a:buBlip>
                <a:blip r:embed="rId2"/>
              </a:buBlip>
            </a:pPr>
            <a:r>
              <a:t>Tone Generator</a:t>
            </a:r>
          </a:p>
          <a:p>
            <a:pPr>
              <a:buBlip>
                <a:blip r:embed="rId2"/>
              </a:buBlip>
            </a:pPr>
            <a:r>
              <a:t>SPL Measurement</a:t>
            </a:r>
          </a:p>
        </p:txBody>
      </p:sp>
      <p:sp>
        <p:nvSpPr>
          <p:cNvPr id="262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63" name="Calibration"/>
          <p:cNvSpPr txBox="1"/>
          <p:nvPr>
            <p:ph type="body" idx="22"/>
          </p:nvPr>
        </p:nvSpPr>
        <p:spPr>
          <a:xfrm>
            <a:off x="1177124" y="3214700"/>
            <a:ext cx="12017656" cy="1905001"/>
          </a:xfrm>
          <a:prstGeom prst="rect">
            <a:avLst/>
          </a:prstGeom>
        </p:spPr>
        <p:txBody>
          <a:bodyPr/>
          <a:lstStyle/>
          <a:p>
            <a:pPr/>
            <a:r>
              <a:t>Calibration</a:t>
            </a:r>
          </a:p>
        </p:txBody>
      </p:sp>
      <p:sp>
        <p:nvSpPr>
          <p:cNvPr id="264" name="TouchControl 5"/>
          <p:cNvSpPr txBox="1"/>
          <p:nvPr/>
        </p:nvSpPr>
        <p:spPr>
          <a:xfrm>
            <a:off x="9696301" y="278983"/>
            <a:ext cx="499139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TouchControl 5</a:t>
            </a:r>
          </a:p>
        </p:txBody>
      </p:sp>
      <p:pic>
        <p:nvPicPr>
          <p:cNvPr id="265" name="Calibration.bmp" descr="Calibration.bm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62910" y="1728651"/>
            <a:ext cx="16256001" cy="91440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8 Band EQ…"/>
          <p:cNvSpPr txBox="1"/>
          <p:nvPr>
            <p:ph type="body" sz="quarter" idx="1"/>
          </p:nvPr>
        </p:nvSpPr>
        <p:spPr>
          <a:xfrm>
            <a:off x="829143" y="7052116"/>
            <a:ext cx="9823010" cy="635241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8 Band EQ</a:t>
            </a:r>
          </a:p>
          <a:p>
            <a:pPr lvl="1"/>
            <a:r>
              <a:t>Peak, Low Shelf, High Shelf, Low Pass, BandPass, High Pass, All Pass 2nd Order, All Pass 4th Order, Notch</a:t>
            </a:r>
          </a:p>
          <a:p>
            <a:pPr>
              <a:buBlip>
                <a:blip r:embed="rId2"/>
              </a:buBlip>
            </a:pPr>
            <a:r>
              <a:t>Per Speaker</a:t>
            </a:r>
          </a:p>
          <a:p>
            <a:pPr>
              <a:buBlip>
                <a:blip r:embed="rId2"/>
              </a:buBlip>
            </a:pPr>
            <a:r>
              <a:t>Dolby Music Curve</a:t>
            </a:r>
          </a:p>
        </p:txBody>
      </p:sp>
      <p:sp>
        <p:nvSpPr>
          <p:cNvPr id="268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69" name="EQ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EQ</a:t>
            </a:r>
          </a:p>
        </p:txBody>
      </p:sp>
      <p:sp>
        <p:nvSpPr>
          <p:cNvPr id="270" name="TouchControl 5"/>
          <p:cNvSpPr txBox="1"/>
          <p:nvPr/>
        </p:nvSpPr>
        <p:spPr>
          <a:xfrm>
            <a:off x="9696301" y="278983"/>
            <a:ext cx="499139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TouchControl 5</a:t>
            </a:r>
          </a:p>
        </p:txBody>
      </p:sp>
      <p:pic>
        <p:nvPicPr>
          <p:cNvPr id="271" name="EQ.bmp" descr="EQ.bm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96713" y="1960879"/>
            <a:ext cx="12991234" cy="730757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alkback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Talkback</a:t>
            </a:r>
          </a:p>
          <a:p>
            <a:pPr lvl="1"/>
            <a:r>
              <a:t>Built-in</a:t>
            </a:r>
          </a:p>
          <a:p>
            <a:pPr lvl="1"/>
            <a:r>
              <a:t>External XLR</a:t>
            </a:r>
          </a:p>
        </p:txBody>
      </p:sp>
      <p:sp>
        <p:nvSpPr>
          <p:cNvPr id="274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75" name="Talkback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Talkback</a:t>
            </a:r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53895" y="2023083"/>
            <a:ext cx="15176008" cy="1004356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77" name="TouchControl 5"/>
          <p:cNvSpPr txBox="1"/>
          <p:nvPr/>
        </p:nvSpPr>
        <p:spPr>
          <a:xfrm>
            <a:off x="9696301" y="278983"/>
            <a:ext cx="499139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TouchControl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Users of multiple TouchControl 5’s in the network can communicate…"/>
          <p:cNvSpPr txBox="1"/>
          <p:nvPr>
            <p:ph type="body" sz="quarter" idx="1"/>
          </p:nvPr>
        </p:nvSpPr>
        <p:spPr>
          <a:xfrm>
            <a:off x="829143" y="7052116"/>
            <a:ext cx="10034264" cy="635241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Users of multiple TouchControl 5’s in the network can communicate</a:t>
            </a:r>
          </a:p>
          <a:p>
            <a:pPr>
              <a:buBlip>
                <a:blip r:embed="rId2"/>
              </a:buBlip>
            </a:pPr>
            <a:r>
              <a:t>Input Control Instrument</a:t>
            </a:r>
          </a:p>
          <a:p>
            <a:pPr>
              <a:buBlip>
                <a:blip r:embed="rId2"/>
              </a:buBlip>
            </a:pPr>
            <a:r>
              <a:t>Mute, Level</a:t>
            </a:r>
          </a:p>
        </p:txBody>
      </p:sp>
      <p:sp>
        <p:nvSpPr>
          <p:cNvPr id="280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81" name="InterCOM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InterCOM</a:t>
            </a:r>
          </a:p>
        </p:txBody>
      </p:sp>
      <p:pic>
        <p:nvPicPr>
          <p:cNvPr id="282" name="screenshot.bmp" descr="screenshot.bm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42036" y="3202646"/>
            <a:ext cx="12439662" cy="699731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83" name="TouchControl 5"/>
          <p:cNvSpPr txBox="1"/>
          <p:nvPr/>
        </p:nvSpPr>
        <p:spPr>
          <a:xfrm>
            <a:off x="9696301" y="278983"/>
            <a:ext cx="499139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TouchControl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Level Contro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Level Control</a:t>
            </a:r>
          </a:p>
          <a:p>
            <a:pPr>
              <a:buBlip>
                <a:blip r:embed="rId2"/>
              </a:buBlip>
            </a:pPr>
            <a:r>
              <a:t>Fader with PPM, True-peak and phase</a:t>
            </a:r>
          </a:p>
          <a:p>
            <a:pPr>
              <a:buBlip>
                <a:blip r:embed="rId2"/>
              </a:buBlip>
            </a:pPr>
            <a:r>
              <a:t>Control multiple groups of channels</a:t>
            </a:r>
          </a:p>
          <a:p>
            <a:pPr>
              <a:buBlip>
                <a:blip r:embed="rId2"/>
              </a:buBlip>
            </a:pPr>
            <a:r>
              <a:t>Relative Levels with knob control</a:t>
            </a:r>
          </a:p>
        </p:txBody>
      </p:sp>
      <p:sp>
        <p:nvSpPr>
          <p:cNvPr id="286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287" name="Faders, faders, faders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Faders, faders, faders</a:t>
            </a:r>
          </a:p>
        </p:txBody>
      </p:sp>
      <p:pic>
        <p:nvPicPr>
          <p:cNvPr id="288" name="3.5 2x1x1 Fader Instrument.tiff" descr="3.5 2x1x1 Fader Instrument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17807" y="2696756"/>
            <a:ext cx="10581599" cy="595215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89" name="TouchControl 5"/>
          <p:cNvSpPr txBox="1"/>
          <p:nvPr/>
        </p:nvSpPr>
        <p:spPr>
          <a:xfrm>
            <a:off x="9696301" y="278983"/>
            <a:ext cx="499139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TouchControl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Who makes use of the Compact Line?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Who makes use of the Compact Line?</a:t>
            </a:r>
          </a:p>
        </p:txBody>
      </p:sp>
      <p:sp>
        <p:nvSpPr>
          <p:cNvPr id="292" name="Users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Users</a:t>
            </a:r>
          </a:p>
        </p:txBody>
      </p:sp>
      <p:sp>
        <p:nvSpPr>
          <p:cNvPr id="293" name="Title"/>
          <p:cNvSpPr/>
          <p:nvPr>
            <p:ph type="body" idx="23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pPr/>
            <a:r>
              <a:t>Title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Broadcast: Control Roo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Broadcast: Control Room</a:t>
            </a:r>
          </a:p>
          <a:p>
            <a:pPr>
              <a:buBlip>
                <a:blip r:embed="rId2"/>
              </a:buBlip>
            </a:pPr>
            <a:r>
              <a:t>5.1 Control</a:t>
            </a:r>
          </a:p>
          <a:p>
            <a:pPr>
              <a:buBlip>
                <a:blip r:embed="rId2"/>
              </a:buBlip>
            </a:pPr>
            <a:r>
              <a:t>5.1 + Stereo + Stereo + Stereo</a:t>
            </a:r>
          </a:p>
        </p:txBody>
      </p:sp>
      <p:sp>
        <p:nvSpPr>
          <p:cNvPr id="296" name="Who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Who?</a:t>
            </a:r>
          </a:p>
        </p:txBody>
      </p:sp>
      <p:sp>
        <p:nvSpPr>
          <p:cNvPr id="297" name="Customers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Customers</a:t>
            </a:r>
          </a:p>
        </p:txBody>
      </p:sp>
      <p:pic>
        <p:nvPicPr>
          <p:cNvPr id="298" name="screenshot.bmp" descr="screenshot.bm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19658" y="2246179"/>
            <a:ext cx="11615548" cy="653374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99" name="screenshot.bmp" descr="screenshot.bmp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83076" y="4144687"/>
            <a:ext cx="11583136" cy="651551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300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adio Sta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Radio Station</a:t>
            </a:r>
          </a:p>
          <a:p>
            <a:pPr>
              <a:buBlip>
                <a:blip r:embed="rId2"/>
              </a:buBlip>
            </a:pPr>
            <a:r>
              <a:t>Levels &amp; Loudness</a:t>
            </a:r>
          </a:p>
          <a:p>
            <a:pPr lvl="1"/>
            <a:r>
              <a:t>Studio</a:t>
            </a:r>
          </a:p>
          <a:p>
            <a:pPr lvl="1"/>
            <a:r>
              <a:t>Control</a:t>
            </a:r>
          </a:p>
          <a:p>
            <a:pPr lvl="1"/>
            <a:r>
              <a:t>News</a:t>
            </a:r>
          </a:p>
          <a:p>
            <a:pPr lvl="1"/>
            <a:r>
              <a:t>Weather</a:t>
            </a:r>
          </a:p>
        </p:txBody>
      </p:sp>
      <p:sp>
        <p:nvSpPr>
          <p:cNvPr id="303" name="Who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Who?</a:t>
            </a:r>
          </a:p>
        </p:txBody>
      </p:sp>
      <p:sp>
        <p:nvSpPr>
          <p:cNvPr id="304" name="Customers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Customers</a:t>
            </a:r>
          </a:p>
        </p:txBody>
      </p:sp>
      <p:pic>
        <p:nvPicPr>
          <p:cNvPr id="305" name="screenshot.bmp" descr="screenshot.bm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7085" y="2286000"/>
            <a:ext cx="14731295" cy="828635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306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V2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TV2</a:t>
            </a:r>
          </a:p>
          <a:p>
            <a:pPr lvl="1"/>
            <a:r>
              <a:t>National Broadcaster</a:t>
            </a:r>
          </a:p>
          <a:p>
            <a:pPr lvl="1"/>
            <a:r>
              <a:t>8 Regional Stations</a:t>
            </a:r>
          </a:p>
          <a:p>
            <a:pPr>
              <a:buBlip>
                <a:blip r:embed="rId2"/>
              </a:buBlip>
            </a:pPr>
            <a:r>
              <a:t>30 x TouchControl 5 (Main Facility)</a:t>
            </a:r>
          </a:p>
          <a:p>
            <a:pPr>
              <a:buBlip>
                <a:blip r:embed="rId2"/>
              </a:buBlip>
            </a:pPr>
            <a:r>
              <a:t>Application:</a:t>
            </a:r>
          </a:p>
          <a:p>
            <a:pPr lvl="1"/>
            <a:r>
              <a:t>Live Production</a:t>
            </a:r>
          </a:p>
          <a:p>
            <a:pPr lvl="1"/>
            <a:r>
              <a:t>Control Room Stations</a:t>
            </a:r>
          </a:p>
        </p:txBody>
      </p:sp>
      <p:sp>
        <p:nvSpPr>
          <p:cNvPr id="309" name="Who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Who?</a:t>
            </a:r>
          </a:p>
        </p:txBody>
      </p:sp>
      <p:sp>
        <p:nvSpPr>
          <p:cNvPr id="310" name="Customers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Customers</a:t>
            </a:r>
          </a:p>
        </p:txBody>
      </p:sp>
      <p:sp>
        <p:nvSpPr>
          <p:cNvPr id="311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er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Customer</a:t>
            </a:r>
          </a:p>
        </p:txBody>
      </p:sp>
      <p:sp>
        <p:nvSpPr>
          <p:cNvPr id="314" name="TV2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TV2</a:t>
            </a:r>
          </a:p>
        </p:txBody>
      </p:sp>
      <p:pic>
        <p:nvPicPr>
          <p:cNvPr id="315" name="IMG_1937.jpeg" descr="IMG_19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3374" y="2071154"/>
            <a:ext cx="14902894" cy="838356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316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Facilities with Network-based Infrastructure…"/>
          <p:cNvSpPr txBox="1"/>
          <p:nvPr>
            <p:ph type="body" idx="1"/>
          </p:nvPr>
        </p:nvSpPr>
        <p:spPr>
          <a:xfrm>
            <a:off x="829143" y="7019194"/>
            <a:ext cx="22275402" cy="635241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Facilities with Network-based Infrastructure</a:t>
            </a:r>
          </a:p>
          <a:p>
            <a:pPr>
              <a:buBlip>
                <a:blip r:embed="rId2"/>
              </a:buBlip>
            </a:pPr>
            <a:r>
              <a:t>Broadcast</a:t>
            </a:r>
          </a:p>
          <a:p>
            <a:pPr lvl="1"/>
            <a:r>
              <a:t>Live production</a:t>
            </a:r>
          </a:p>
          <a:p>
            <a:pPr lvl="1"/>
            <a:r>
              <a:t>Ingest</a:t>
            </a:r>
          </a:p>
          <a:p>
            <a:pPr lvl="1"/>
            <a:r>
              <a:t>Post Production</a:t>
            </a:r>
          </a:p>
          <a:p>
            <a:pPr>
              <a:buBlip>
                <a:blip r:embed="rId2"/>
              </a:buBlip>
            </a:pPr>
            <a:r>
              <a:t>Producers &amp; Studio Engineers</a:t>
            </a:r>
          </a:p>
          <a:p>
            <a:pPr>
              <a:buBlip>
                <a:blip r:embed="rId2"/>
              </a:buBlip>
            </a:pPr>
            <a:r>
              <a:t>Radio</a:t>
            </a:r>
          </a:p>
        </p:txBody>
      </p:sp>
      <p:sp>
        <p:nvSpPr>
          <p:cNvPr id="97" name="Background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Background</a:t>
            </a:r>
          </a:p>
        </p:txBody>
      </p:sp>
      <p:sp>
        <p:nvSpPr>
          <p:cNvPr id="98" name="Who is it for?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Who is it for?</a:t>
            </a:r>
          </a:p>
        </p:txBody>
      </p:sp>
      <p:sp>
        <p:nvSpPr>
          <p:cNvPr id="99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er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Customer</a:t>
            </a:r>
          </a:p>
        </p:txBody>
      </p:sp>
      <p:sp>
        <p:nvSpPr>
          <p:cNvPr id="319" name="TV2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TV2</a:t>
            </a:r>
          </a:p>
        </p:txBody>
      </p:sp>
      <p:pic>
        <p:nvPicPr>
          <p:cNvPr id="320" name="IMG_1930.jpeg" descr="IMG_19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521" y="1926669"/>
            <a:ext cx="16141220" cy="907943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321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More informati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More information</a:t>
            </a:r>
          </a:p>
        </p:txBody>
      </p:sp>
      <p:sp>
        <p:nvSpPr>
          <p:cNvPr id="324" name="rtw.com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rtw.com</a:t>
            </a:r>
          </a:p>
        </p:txBody>
      </p:sp>
      <p:pic>
        <p:nvPicPr>
          <p:cNvPr id="325" name="rtw.com bit.ly_4jY1eJh.png" descr="rtw.com bit.ly_4jY1eJ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6525" y="1723269"/>
            <a:ext cx="9840747" cy="984074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02" name="Web Browser Control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Web Browser Control</a:t>
            </a:r>
          </a:p>
        </p:txBody>
      </p:sp>
      <p:pic>
        <p:nvPicPr>
          <p:cNvPr id="103" name="TC5_laptop_webinterface_screen_714_1110x610px_EQ8.png" descr="TC5_laptop_webinterface_screen_714_1110x610px_EQ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7768" y="4571181"/>
            <a:ext cx="15080423" cy="828744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  <p:pic>
        <p:nvPicPr>
          <p:cNvPr id="1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73665" y="4734623"/>
            <a:ext cx="4876189" cy="359626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Line"/>
          <p:cNvSpPr/>
          <p:nvPr/>
        </p:nvSpPr>
        <p:spPr>
          <a:xfrm flipV="1">
            <a:off x="15160413" y="11342162"/>
            <a:ext cx="1" cy="357925"/>
          </a:xfrm>
          <a:prstGeom prst="line">
            <a:avLst/>
          </a:prstGeom>
          <a:ln w="25400">
            <a:solidFill>
              <a:srgbClr val="5D5D5D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7" name="Line"/>
          <p:cNvSpPr/>
          <p:nvPr/>
        </p:nvSpPr>
        <p:spPr>
          <a:xfrm flipH="1">
            <a:off x="15157994" y="11339017"/>
            <a:ext cx="5466104" cy="1"/>
          </a:xfrm>
          <a:prstGeom prst="line">
            <a:avLst/>
          </a:prstGeom>
          <a:ln w="25400">
            <a:solidFill>
              <a:srgbClr val="5D5D5D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8" name="Line"/>
          <p:cNvSpPr/>
          <p:nvPr/>
        </p:nvSpPr>
        <p:spPr>
          <a:xfrm flipV="1">
            <a:off x="20611760" y="8551424"/>
            <a:ext cx="1" cy="2790738"/>
          </a:xfrm>
          <a:prstGeom prst="line">
            <a:avLst/>
          </a:prstGeom>
          <a:ln w="25400">
            <a:solidFill>
              <a:srgbClr val="5D5D5D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men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Placement</a:t>
            </a:r>
          </a:p>
          <a:p>
            <a:pPr>
              <a:buBlip>
                <a:blip r:embed="rId2"/>
              </a:buBlip>
            </a:pPr>
            <a:r>
              <a:t>Size</a:t>
            </a:r>
          </a:p>
          <a:p>
            <a:pPr>
              <a:buBlip>
                <a:blip r:embed="rId2"/>
              </a:buBlip>
            </a:pPr>
            <a:r>
              <a:t>Rotation</a:t>
            </a:r>
          </a:p>
          <a:p>
            <a:pPr>
              <a:buBlip>
                <a:blip r:embed="rId2"/>
              </a:buBlip>
            </a:pPr>
            <a:r>
              <a:t>Multiple views</a:t>
            </a:r>
          </a:p>
        </p:txBody>
      </p:sp>
      <p:sp>
        <p:nvSpPr>
          <p:cNvPr id="111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12" name="Customize Your View"/>
          <p:cNvSpPr txBox="1"/>
          <p:nvPr>
            <p:ph type="body" idx="22"/>
          </p:nvPr>
        </p:nvSpPr>
        <p:spPr>
          <a:xfrm>
            <a:off x="1117031" y="3198239"/>
            <a:ext cx="12017655" cy="1003301"/>
          </a:xfrm>
          <a:prstGeom prst="rect">
            <a:avLst/>
          </a:prstGeom>
        </p:spPr>
        <p:txBody>
          <a:bodyPr/>
          <a:lstStyle/>
          <a:p>
            <a:pPr/>
            <a:r>
              <a:t>Customize Your View</a:t>
            </a:r>
          </a:p>
        </p:txBody>
      </p:sp>
      <p:pic>
        <p:nvPicPr>
          <p:cNvPr id="113" name="TC5_New_View_Editor_1110px_frame.png" descr="TC5_New_View_Editor_1110px_fram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13847" y="2547408"/>
            <a:ext cx="14097001" cy="88265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14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17" name="Simple"/>
          <p:cNvSpPr txBox="1"/>
          <p:nvPr>
            <p:ph type="body" idx="22"/>
          </p:nvPr>
        </p:nvSpPr>
        <p:spPr>
          <a:xfrm>
            <a:off x="1177124" y="3171190"/>
            <a:ext cx="12017656" cy="1905001"/>
          </a:xfrm>
          <a:prstGeom prst="rect">
            <a:avLst/>
          </a:prstGeom>
        </p:spPr>
        <p:txBody>
          <a:bodyPr/>
          <a:lstStyle/>
          <a:p>
            <a:pPr/>
            <a:r>
              <a:t>Simple</a:t>
            </a:r>
          </a:p>
        </p:txBody>
      </p:sp>
      <p:pic>
        <p:nvPicPr>
          <p:cNvPr id="118" name="screenshot.bmp" descr="screenshot.bm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4935" y="2427055"/>
            <a:ext cx="15754470" cy="886189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19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solidFill>
            <a:srgbClr val="000000">
              <a:alpha val="7524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22" name="Atmos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Atmos</a:t>
            </a:r>
          </a:p>
        </p:txBody>
      </p:sp>
      <p:pic>
        <p:nvPicPr>
          <p:cNvPr id="123" name="screenshot.bmp" descr="screenshot.bm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5866" y="2496415"/>
            <a:ext cx="15507859" cy="872317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24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solidFill>
            <a:srgbClr val="000000">
              <a:alpha val="7524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eatur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Features</a:t>
            </a:r>
          </a:p>
        </p:txBody>
      </p:sp>
      <p:sp>
        <p:nvSpPr>
          <p:cNvPr id="127" name="Metering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Metering</a:t>
            </a:r>
          </a:p>
        </p:txBody>
      </p:sp>
      <p:pic>
        <p:nvPicPr>
          <p:cNvPr id="128" name="screenshot.bmp" descr="screenshot.bm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0424" y="2431073"/>
            <a:ext cx="15740184" cy="885385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29" name="Compact Line"/>
          <p:cNvSpPr txBox="1"/>
          <p:nvPr/>
        </p:nvSpPr>
        <p:spPr>
          <a:xfrm>
            <a:off x="9906706" y="278983"/>
            <a:ext cx="4570588" cy="1003301"/>
          </a:xfrm>
          <a:prstGeom prst="rect">
            <a:avLst/>
          </a:prstGeom>
          <a:solidFill>
            <a:srgbClr val="000000">
              <a:alpha val="7524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solidFill>
                  <a:srgbClr val="FFFFFF"/>
                </a:solidFill>
                <a:latin typeface="SF Pro Display Regular"/>
                <a:ea typeface="SF Pro Display Regular"/>
                <a:cs typeface="SF Pro Display Regular"/>
                <a:sym typeface="SF Pro Display Regular"/>
              </a:defRPr>
            </a:lvl1pPr>
          </a:lstStyle>
          <a:p>
            <a:pPr/>
            <a:r>
              <a:t>Compact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Berthold Akzidenz-Grotesk Medium"/>
        <a:ea typeface="Berthold Akzidenz-Grotesk Medium"/>
        <a:cs typeface="Berthold Akzidenz-Grotesk Medium"/>
      </a:majorFont>
      <a:minorFont>
        <a:latin typeface="Berthold Akzidenz-Grotesk Regular"/>
        <a:ea typeface="Berthold Akzidenz-Grotesk Regular"/>
        <a:cs typeface="Berthold Akzidenz-Grotesk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Berthold Akzidenz-Grotesk Medium"/>
        <a:ea typeface="Berthold Akzidenz-Grotesk Medium"/>
        <a:cs typeface="Berthold Akzidenz-Grotesk Medium"/>
      </a:majorFont>
      <a:minorFont>
        <a:latin typeface="Berthold Akzidenz-Grotesk Regular"/>
        <a:ea typeface="Berthold Akzidenz-Grotesk Regular"/>
        <a:cs typeface="Berthold Akzidenz-Grotesk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